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5" r:id="rId4"/>
    <p:sldId id="263" r:id="rId5"/>
    <p:sldId id="282" r:id="rId6"/>
    <p:sldId id="281" r:id="rId7"/>
    <p:sldId id="289" r:id="rId8"/>
    <p:sldId id="276" r:id="rId9"/>
    <p:sldId id="290" r:id="rId10"/>
    <p:sldId id="269" r:id="rId11"/>
    <p:sldId id="277" r:id="rId12"/>
    <p:sldId id="270" r:id="rId13"/>
    <p:sldId id="283" r:id="rId14"/>
    <p:sldId id="288" r:id="rId15"/>
    <p:sldId id="265" r:id="rId16"/>
    <p:sldId id="279" r:id="rId17"/>
    <p:sldId id="272" r:id="rId18"/>
    <p:sldId id="284" r:id="rId19"/>
    <p:sldId id="266" r:id="rId20"/>
    <p:sldId id="273" r:id="rId21"/>
    <p:sldId id="268" r:id="rId22"/>
    <p:sldId id="267" r:id="rId23"/>
    <p:sldId id="257" r:id="rId24"/>
    <p:sldId id="26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66" d="100"/>
          <a:sy n="66" d="100"/>
        </p:scale>
        <p:origin x="-142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2CA3-6852-4C36-B0CE-4FF26B46C360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5B20-1905-403A-92ED-94EF8DADA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4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CA4F-A6B3-420B-B31D-DA3ADCB4D2AE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424A-B72B-4A6D-8A9F-C1226CCD1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8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B3C8-C3A3-473B-9FF0-706B16D4DAC5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8509-67CA-4952-929A-D9E4865D6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9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B258-1BD4-471B-A6F0-94863E4BF179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E081-2C77-40F0-A5A6-76B38379B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4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E9C3-FC4E-4F07-B335-0158E697F550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601B-73EE-4CCA-91D1-3DC389ABF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2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CBD1-CD0A-4A5E-AFB2-B8AEF7E7A39E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013B-A5BC-487E-8583-632FE0E33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4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D784-291B-442F-88A4-04CC9C669FF9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FF45-1F29-43B3-A72F-5B0FF0DEB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7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1260-8106-4A84-9228-FEE29BEC8BF2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6576-0DE3-4B9B-942B-EDB5942FB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1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32C5-3B71-4022-8C73-B487010BDE7F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4488-364E-4B13-AEFD-69A325615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4F6D-ED69-4324-BBF6-AD1C054C1A4C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A584-E301-41F8-A0A1-B8FD532C9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0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66DF-91A7-4894-99EB-6997BCB4BD50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C4AA-221C-40E4-BA42-6BC37C14C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8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1438033-334B-436D-88FB-113C18103955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66584E-3882-44A9-8D22-8E5A305F1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9500"/>
            <a:ext cx="9144000" cy="439261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5000"/>
              </a:lnSpc>
              <a:spcAft>
                <a:spcPts val="1000"/>
              </a:spcAft>
            </a:pPr>
            <a:r>
              <a:rPr lang="ru-RU" altLang="ru-RU" sz="3600" u="sng" baseline="30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36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Акаева Т.В.,  </a:t>
            </a:r>
            <a:r>
              <a:rPr lang="ru-RU" altLang="ru-RU" sz="3600" baseline="30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Мхитарян К.Н.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alt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кандидат медицинских наук,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alt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старший научный сотрудник</a:t>
            </a:r>
          </a:p>
          <a:p>
            <a:pPr>
              <a:lnSpc>
                <a:spcPct val="105000"/>
              </a:lnSpc>
            </a:pPr>
            <a:r>
              <a:rPr lang="ru-RU" altLang="ru-RU" sz="2800" i="1" baseline="30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РАН Государственный научный центр РФ -Институт медико-биологических проблем, Москва</a:t>
            </a:r>
          </a:p>
          <a:p>
            <a:pPr>
              <a:lnSpc>
                <a:spcPct val="105000"/>
              </a:lnSpc>
            </a:pPr>
            <a:r>
              <a:rPr lang="ru-RU" alt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научный консультант</a:t>
            </a:r>
            <a:endParaRPr lang="ru-RU" altLang="ru-RU" sz="24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5000"/>
              </a:lnSpc>
            </a:pPr>
            <a:r>
              <a:rPr lang="ru-RU" altLang="ru-RU" sz="2800" i="1" baseline="30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Центр интеллектуальных медицинских систем «ИМЕДИС», Москва, Россия</a:t>
            </a:r>
            <a:endParaRPr lang="ru-RU" altLang="ru-RU" sz="24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altLang="ru-RU" sz="2800" dirty="0" smtClean="0">
              <a:solidFill>
                <a:srgbClr val="89898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194468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Инновационные подходы в терапии бесплодия методами информационной медицины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МСАДТ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endParaRPr lang="ru-RU" altLang="ru-RU" sz="3200" dirty="0" smtClean="0"/>
          </a:p>
        </p:txBody>
      </p:sp>
      <p:sp>
        <p:nvSpPr>
          <p:cNvPr id="12291" name="Объект 2"/>
          <p:cNvSpPr>
            <a:spLocks noGrp="1"/>
          </p:cNvSpPr>
          <p:nvPr>
            <p:ph sz="quarter" idx="13"/>
          </p:nvPr>
        </p:nvSpPr>
        <p:spPr>
          <a:xfrm>
            <a:off x="107950" y="1268413"/>
            <a:ext cx="8928100" cy="55895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Применялась информационная терапия специальным классом препаратов – Системными Духовными Адаптантами (СДА) – представляющими собой электронные записи различных конфессиональных святынь.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alt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Подбор конституциональных, конституционально ориентированных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гомеопатических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препаратов (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КГП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) осуществлялся через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псевдопрозрачный маркер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ВРТ- критерием: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КМХ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+НАНКр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+КГП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МСАДТ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sz="quarter" idx="13"/>
          </p:nvPr>
        </p:nvSpPr>
        <p:spPr>
          <a:xfrm>
            <a:off x="107950" y="836613"/>
            <a:ext cx="9036050" cy="5905500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5.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всех случаях осуществлялась дезинтоксикация организма, преимущественно с помощью комплексонов различных фирм.</a:t>
            </a:r>
            <a:r>
              <a:rPr lang="ru-RU" altLang="ru-RU" sz="2800" dirty="0" smtClean="0">
                <a:solidFill>
                  <a:srgbClr val="000000"/>
                </a:solidFill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Препараты также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конституционально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ориентировались на КМХ, что достигалось подбором такого препарата, для которого было выполнено ВРТ-условие:</a:t>
            </a:r>
          </a:p>
          <a:p>
            <a:pPr marL="0" indent="0" algn="ctr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КМХ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+Комплексон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</a:p>
          <a:p>
            <a:pPr marL="0" indent="0" algn="just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ряде случаев для стимуляции детородной функции использовались препараты фирмы «Медфарма». В этом случае отдельные подходящие препараты из «</a:t>
            </a:r>
            <a:r>
              <a:rPr lang="ru-RU" alt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Медфармы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или их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конституционально ориентировались с помощью маркера КМХ.</a:t>
            </a:r>
          </a:p>
          <a:p>
            <a:pPr marL="0" indent="0" algn="just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Использована стандартная символика ВРТ.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МСАДТ продолжение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sz="quarter" idx="13"/>
          </p:nvPr>
        </p:nvSpPr>
        <p:spPr>
          <a:xfrm>
            <a:off x="0" y="1052513"/>
            <a:ext cx="9134475" cy="5805487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Приемы 1-6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применялись с одной стороны, индивидуально по отношению к каждому пациенту, поэтому нельзя было говорить о единой форме назначения. 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С другой стороны, существовал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их выбора и применения. А именно, использовались те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из списка, и в такой их последовательности, чтобы результатом их применения стала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полная компенсация ВРТ- диагноза пациента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Под последним понимается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совокупность тест-указателей ВРТ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проявивших эффект  вегетативного резонанса (эффект «падения стрелки») в процессе его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полного комплексного  ВРТ обследования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2" y="115888"/>
            <a:ext cx="8450263" cy="108108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Аппаратура используемая для диагностики и терапии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09700"/>
            <a:ext cx="3313112" cy="169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412875"/>
            <a:ext cx="28813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092575"/>
            <a:ext cx="28384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141788"/>
            <a:ext cx="3240087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Прямоугольник 1"/>
          <p:cNvSpPr>
            <a:spLocks noChangeArrowheads="1"/>
          </p:cNvSpPr>
          <p:nvPr/>
        </p:nvSpPr>
        <p:spPr bwMode="auto">
          <a:xfrm>
            <a:off x="5580063" y="3244850"/>
            <a:ext cx="3338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Аппарат  Трансфер «П»</a:t>
            </a:r>
          </a:p>
        </p:txBody>
      </p:sp>
      <p:sp>
        <p:nvSpPr>
          <p:cNvPr id="15368" name="Прямоугольник 3"/>
          <p:cNvSpPr>
            <a:spLocks noChangeArrowheads="1"/>
          </p:cNvSpPr>
          <p:nvPr/>
        </p:nvSpPr>
        <p:spPr bwMode="auto">
          <a:xfrm>
            <a:off x="5373688" y="6075363"/>
            <a:ext cx="3544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Петля для биорезонансной и магнито-терапии</a:t>
            </a:r>
          </a:p>
        </p:txBody>
      </p:sp>
      <p:sp>
        <p:nvSpPr>
          <p:cNvPr id="15369" name="Прямоугольник 4"/>
          <p:cNvSpPr>
            <a:spLocks noChangeArrowheads="1"/>
          </p:cNvSpPr>
          <p:nvPr/>
        </p:nvSpPr>
        <p:spPr bwMode="auto">
          <a:xfrm>
            <a:off x="468313" y="3244850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АПК « ИМЕДИС-ЭКСПЕРТ»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Прямоугольник 8"/>
          <p:cNvSpPr>
            <a:spLocks noChangeArrowheads="1"/>
          </p:cNvSpPr>
          <p:nvPr/>
        </p:nvSpPr>
        <p:spPr bwMode="auto">
          <a:xfrm>
            <a:off x="179388" y="5946775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Щупы для хроносемантической терапии и снятия маркера КМХ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2425FEF-DE1E-4EF7-85E5-1CC273754F39}" type="slidenum">
              <a:rPr lang="ru-RU" altLang="ru-RU">
                <a:solidFill>
                  <a:srgbClr val="898989"/>
                </a:solidFill>
              </a:rPr>
              <a:pPr eaLnBrk="1" hangingPunct="1"/>
              <a:t>14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 medical  system  for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electropuncture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bio-resonance  therapy  «IMEDIS-EXPERT»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Содержимое 3" descr="DSC00423-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6985000" cy="3744913"/>
          </a:xfrm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07950" y="4941888"/>
            <a:ext cx="8856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Limited Liability Company Center of Intellectual Medical Systems 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IMEDIS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Russia, Moscow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Str. Aviamotornaja  d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12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bld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</a:p>
          <a:p>
            <a:pPr eaLnBrk="1" hangingPunct="1"/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+7 -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495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539-20-83</a:t>
            </a:r>
          </a:p>
          <a:p>
            <a:pPr eaLnBrk="1" hangingPunct="1"/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www.imedis.ru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13787" cy="90805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Материалы и методы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196975"/>
            <a:ext cx="8785225" cy="5400675"/>
          </a:xfrm>
        </p:spPr>
        <p:txBody>
          <a:bodyPr rtlCol="0">
            <a:normAutofit/>
          </a:bodyPr>
          <a:lstStyle/>
          <a:p>
            <a:pPr marL="0" indent="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приняли участие 16 супружеских пар, в период с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 год.</a:t>
            </a:r>
          </a:p>
          <a:p>
            <a:pPr marL="0" indent="0" algn="just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случаях применялись первичное и последующие диагностическое обследования, в соответствии с утвержденными методиками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ВРТ- БРТ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случаях с информированного согласия пациентов не использовалось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других методов лечения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38138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Материалы и методы исследования</a:t>
            </a:r>
            <a:endParaRPr lang="ru-RU" altLang="ru-RU" sz="3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775"/>
            <a:ext cx="8784976" cy="5040313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Составлялся комплексный ВРТ-диагноз пациента, обязательно включавший в себя индивидуальный маркер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Затем, путем последовательного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конституционального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ориентирования с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маркера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подбиралась серия информационных препаратов, последовательно перекрывавших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ВРТ-диагноз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вплоть до исчезновения вегетативного резонанса организма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его указателями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 фильтрации сквозь сумму полученных препаратов).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Клинический пример № 1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quarter" idx="13"/>
          </p:nvPr>
        </p:nvSpPr>
        <p:spPr>
          <a:xfrm>
            <a:off x="107950" y="692150"/>
            <a:ext cx="8928100" cy="60499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8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.Пациентка С.Е, 1981 г.р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Обратилась  в  </a:t>
            </a: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декабре 2008 г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анамнеза: замужем, детей нет. Беспокоит поллиноз,  симптомы остеохондроза позвоночника, вздутие и расстройство ЖКТ,  периодически высыпания на коже лица – акне.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Первичный прием - 23.12.2008 г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Изготовлены препараты: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 НАНКр/КМХ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2.Сумма СДА/КМХ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3.Детокс аллергия (подбор по маркеру  КМХ).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Клинический пример № 1 продолжение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sz="quarter" idx="13"/>
          </p:nvPr>
        </p:nvSpPr>
        <p:spPr>
          <a:xfrm>
            <a:off x="0" y="981075"/>
            <a:ext cx="9144000" cy="56880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Второй прием  03.02.2009 г.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Сульфур 200С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КМХ,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СДА Серафим Саровский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КМХ.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Третий прием 13.03.2009 г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-  (Инверсия гнойного отделяемого из прыща)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КМХ, Детокс аллергия, СДА Серафим Саровский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КМХ.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Четвертый  прием 21.04.2009 г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Беременность  4 - 5  недель .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Изготовлены препараты: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тошнота, рвота, СДА Животворящий крест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КМХ, Счастливое материнство (подбор по КМХ).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29.08.2009 г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Препарат Спокойные роды (подбор по маркеру  КМХ),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СДА Животворящий Крест/КМХ.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Супруг – проходил лечение в центре до беременности жены в течение двух лет.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ноябре 2009 г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родилась двойня – две девочки – Ольга и Татьяна             ( родители дали имя в честь доктора).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Клинический пример № 2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sz="quarter" idx="13"/>
          </p:nvPr>
        </p:nvSpPr>
        <p:spPr>
          <a:xfrm>
            <a:off x="0" y="692150"/>
            <a:ext cx="9144000" cy="6165850"/>
          </a:xfrm>
        </p:spPr>
        <p:txBody>
          <a:bodyPr rtlCol="0">
            <a:normAutofit fontScale="925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Пациентка В.О. 1975 г.р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обратилась в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сентябре 2007 года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анамнеза: Замужем 14 лет, детей нет. Хронический 2-х  сторонний аднексит, ВСД, ДЖВП, хронический холецистит, бесплодие. Менструальный цикл регулярный, но всегда болезненный использует обезболивающие препараты. Беспокоят периодически головные боли по утрам. Много работает. В возрасте 18 лет была беременность, сделала аборт, чтобы закончить и получить высшее образование. Два года назад стала постоянно лечиться у гинеколога по поводу бесплодия, появилось желание иметь ребенка. С данной пациенткой пришлось работать 4 года, прежде чем добились результата - наступления беременности  и рождения ребенка. Причем для наступления беременности пришлось обратиться  к использованию ЭКО, так как подвижность сперматозоидов мужа была снижена и от лечения  он отказывался.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Применялись последовательно  аутнозод  крови НАНКр/КМХ,  Сумма СДА/КМХ, подбирались КГП по КМХ, препараты группы «Медфарма», прошла курс лечения микоплазмы нативными препаратами, для стимуляции яйцеклеток использовался препарат фолликулинум/КМХ, препарат Зодиак +Венера/КМХ.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удачного ЭКО летом </a:t>
            </a:r>
            <a:r>
              <a:rPr lang="ru-RU" alt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 родился мальчик.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864096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5538"/>
            <a:ext cx="9144000" cy="5472112"/>
          </a:xfrm>
        </p:spPr>
        <p:txBody>
          <a:bodyPr rtlCol="0">
            <a:normAutofit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сочетанную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использования инновационных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в диагностике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терапии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бесплодия с использованием методов информационной медицины в ВРТ-БРТ: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частности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оценить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конституциональное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ориентирование 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с использованием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индивидуального маркера КМХ. 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                 Клинический пример № 3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sz="quarter" idx="13"/>
          </p:nvPr>
        </p:nvSpPr>
        <p:spPr>
          <a:xfrm>
            <a:off x="107950" y="1743075"/>
            <a:ext cx="8928100" cy="51149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 – мальчик Савва – 3 недели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мама мальчика проходила лечение в течении двух лет, беременность запланированная и желанная. Во время беременности возникла неожиданная ситуация - неправильное положение плода, попытки воспользоваться лечебной гимнастикой и мануальными пособиями не помогли разрешить ситуацию. В сроке беременности 32 недели были подобранны препараты через </a:t>
            </a: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маркер КМХ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СДА </a:t>
            </a: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КМХ , плод развернулся уже в критические сроки беременности. Роды прошли благополучно 24.03.2015 года, оценка по шкале Апгар 8 баллов.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altLang="ru-RU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988"/>
            <a:ext cx="22336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079500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Результаты терапии.</a:t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1341438"/>
            <a:ext cx="8569325" cy="4967287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13 случаях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16 супружеских пар с помощью терапии методами информационной медицины родились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здоровые дети.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момент 2 женщины беременны.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случае лечение пока без результата.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150"/>
            <a:ext cx="9144000" cy="6165850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.Сочетанная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 успех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инновационных  подходов в диагностике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терапии ВРТ-БРТ: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конституционального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препаратов, с помощью маркера КМХ,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последующей компенсации комплексного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ВРТ- диагноза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пациента, при уровне значимости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Позволила получить: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81,25 %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 терапии, если считать  его критерием рождение ребенка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93,75 %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успеха терапии, если считать его критерием наступившую беременность.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эффективность терапии, тем более, что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применена к неизлечимым,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обычной точки зрения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конституционально ориентированных и нацеленных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маркера КМХ  является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гибким и эффективным алгоритмом терапии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130120121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88913"/>
            <a:ext cx="22336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User\Desktop\230220121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4411663"/>
            <a:ext cx="20605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Users\User\Desktop\Фото05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93963"/>
            <a:ext cx="21605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539750" y="188913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Прямоугольник 2"/>
          <p:cNvSpPr>
            <a:spLocks noChangeArrowheads="1"/>
          </p:cNvSpPr>
          <p:nvPr/>
        </p:nvSpPr>
        <p:spPr bwMode="auto">
          <a:xfrm>
            <a:off x="0" y="549275"/>
            <a:ext cx="6832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Самый лучший вывод работы – это счастливые родители и рожденные дети,  и огромное удовлетворение доктора, с чьей помощью это произошло!</a:t>
            </a:r>
          </a:p>
        </p:txBody>
      </p:sp>
      <p:pic>
        <p:nvPicPr>
          <p:cNvPr id="25607" name="Picture 6" descr="C:\Users\User\Desktop\13819133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493963"/>
            <a:ext cx="22336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C:\Users\User\Desktop\IMG_20150408_162446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25"/>
            <a:ext cx="22034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1" descr="C:\Users\User\Desktop\IMG_4067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933575"/>
            <a:ext cx="22320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2" descr="C:\Users\User\Desktop\IMG_5107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4764088"/>
            <a:ext cx="21748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4" descr="C:\Users\User\Desktop\IMG_3774 -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217988"/>
            <a:ext cx="18716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6" descr="C:\Users\User\Desktop\f896835ce27808b2e1a1e1c263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4686300"/>
            <a:ext cx="22320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535" y="476250"/>
            <a:ext cx="8280921" cy="2232025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66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alt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6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611188" y="2936875"/>
            <a:ext cx="828198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dirty="0">
                <a:latin typeface="Times New Roman" pitchFamily="18" charset="0"/>
                <a:cs typeface="Times New Roman" pitchFamily="18" charset="0"/>
              </a:rPr>
              <a:t>Желаем Всем счастья и благополучия</a:t>
            </a:r>
            <a:r>
              <a:rPr lang="ru-RU" altLang="ru-RU" sz="6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7652" name="Picture 7" descr="C:\Users\User\Desktop\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7425"/>
            <a:ext cx="27352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</a:p>
        </p:txBody>
      </p:sp>
      <p:sp>
        <p:nvSpPr>
          <p:cNvPr id="7171" name="Объект 2"/>
          <p:cNvSpPr>
            <a:spLocks noGrp="1"/>
          </p:cNvSpPr>
          <p:nvPr>
            <p:ph sz="quarter" idx="13"/>
          </p:nvPr>
        </p:nvSpPr>
        <p:spPr>
          <a:xfrm>
            <a:off x="179388" y="692696"/>
            <a:ext cx="8785225" cy="5616029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оценить возможности  компенсации комплексного ВРТ-диагноза при терапии бесплодия. </a:t>
            </a:r>
          </a:p>
          <a:p>
            <a:pPr marL="0" indent="0" algn="just">
              <a:buFont typeface="Arial" charset="0"/>
              <a:buNone/>
            </a:pPr>
            <a:endParaRPr lang="ru-RU" alt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Разработать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эффективный и в то же время гибкий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работы, подходящий для терапии данной группы заболеваний.</a:t>
            </a:r>
            <a:endParaRPr lang="ru-RU" altLang="ru-R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784976" cy="2592387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В процессе терапии использован ряд приемов и методов, объединенных названием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МСАДТ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«многоуровневой системной адаптивной диагностики и терапии».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sz="quarter" idx="13"/>
          </p:nvPr>
        </p:nvSpPr>
        <p:spPr>
          <a:xfrm>
            <a:off x="179388" y="2492375"/>
            <a:ext cx="8856662" cy="424973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.Использовались информационные препараты, компенсирующие индивидуальный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комплексный маркер хроносемантики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маркер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КМХ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который  представляет сумму сигналов,  с системы  узловых и концевых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точек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основных хироглифических линий на ладонях пациента и списанных с помощью аппаратуры для ВРТ-БРТ.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638" cy="151288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Маркер КМХ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5617369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altLang="ru-RU" dirty="0" smtClean="0"/>
              <a:t>   </a:t>
            </a:r>
            <a:endParaRPr lang="ru-RU" altLang="ru-RU" sz="3600" dirty="0" smtClean="0"/>
          </a:p>
          <a:p>
            <a:pPr algn="ctr">
              <a:buFont typeface="Arial" charset="0"/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представляет собой сумму сигналов с системы узловых и концевых биологически активных точек (БАТ), расположенных на  основных хироглифических линиях ладоней человека и списанных с помощью электронного щупа и аппаратуры для ВРТ-БРТ.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МАРКЕР КМХ</a:t>
            </a:r>
          </a:p>
        </p:txBody>
      </p:sp>
      <p:pic>
        <p:nvPicPr>
          <p:cNvPr id="10243" name="Рисунок 2" descr="маркер км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1133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МАРКЕР КМХ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80729"/>
            <a:ext cx="8435975" cy="19355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представляет собой сумму сигналов с системы узловых и концевых биологически активных точек (БАТ), расположенных на  основных хироглифических линиях ладоней человека и списанных с помощью электронного щупа и аппаратуры для ВРТ-БРТ.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14340" name="Рисунок 3" descr="http://www.massaglisal.ru/img/foto/sal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16238"/>
            <a:ext cx="31686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4338638"/>
            <a:ext cx="19716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860800"/>
            <a:ext cx="31432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МСАДТ</a:t>
            </a:r>
            <a:endParaRPr lang="ru-RU" alt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Информационный препарат, компенсирующий КМХ при ВРТ-измерении, мы называем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конституционально ориентированным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помощью  маркера  КМХ .</a:t>
            </a:r>
          </a:p>
          <a:p>
            <a:pPr algn="just">
              <a:defRPr/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Символ           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Препарат/КМХ</a:t>
            </a:r>
          </a:p>
          <a:p>
            <a:pPr algn="just">
              <a:defRPr/>
            </a:pPr>
            <a:endParaRPr lang="ru-RU" altLang="ru-RU" sz="32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Использовалась электронная потенция аутонозода крови (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АНКр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пациента, компенсирующая его маркер КМХ – то есть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конституционально-ориентированная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помощью КМХ. Эта потенция аутонозода обозначается как   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НАНКр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Использована стандартная символика ВРТ.</a:t>
            </a:r>
          </a:p>
          <a:p>
            <a:pPr algn="ctr">
              <a:defRPr/>
            </a:pPr>
            <a:endParaRPr lang="ru-RU" alt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04665"/>
            <a:ext cx="7170613" cy="1080120"/>
          </a:xfrm>
        </p:spPr>
        <p:txBody>
          <a:bodyPr/>
          <a:lstStyle/>
          <a:p>
            <a:r>
              <a:rPr lang="ru-RU" alt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МСАДТ</a:t>
            </a:r>
            <a:br>
              <a:rPr lang="ru-RU" alt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84976" cy="5112568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Информационный препарат,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компенсирующий КМХ при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ВРТ-измерении, мы называем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конституционально ориентированным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помощью  маркера  КМХ .</a:t>
            </a: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                     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Препарат/КМХ</a:t>
            </a:r>
            <a:endParaRPr lang="ru-RU" altLang="ru-RU" sz="28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Использовалась электронная потенция аутонозода крови (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АНКр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пациента, компенсирующая его маркер КМХ – то есть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конституционально-ориентированная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помощью КМХ. Эта потенция аутонозода обозначается как    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НАНКр.</a:t>
            </a: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Использована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стандартная символика ВРТ.</a:t>
            </a:r>
          </a:p>
        </p:txBody>
      </p:sp>
    </p:spTree>
    <p:extLst>
      <p:ext uri="{BB962C8B-B14F-4D97-AF65-F5344CB8AC3E}">
        <p14:creationId xmlns:p14="http://schemas.microsoft.com/office/powerpoint/2010/main" val="32644130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1720</TotalTime>
  <Words>1434</Words>
  <Application>Microsoft Office PowerPoint</Application>
  <PresentationFormat>Экран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Инновационные подходы в терапии бесплодия методами информационной медицины</vt:lpstr>
      <vt:lpstr>Цель работы</vt:lpstr>
      <vt:lpstr>Цель работы</vt:lpstr>
      <vt:lpstr>В процессе терапии использован ряд приемов и методов, объединенных названием  МСАДТ   «многоуровневой системной адаптивной диагностики и терапии». </vt:lpstr>
      <vt:lpstr>Маркер КМХ </vt:lpstr>
      <vt:lpstr>МАРКЕР КМХ</vt:lpstr>
      <vt:lpstr>МАРКЕР КМХ</vt:lpstr>
      <vt:lpstr>Презентация PowerPoint</vt:lpstr>
      <vt:lpstr>МСАДТ </vt:lpstr>
      <vt:lpstr>МСАДТ продолжение</vt:lpstr>
      <vt:lpstr>МСАДТ</vt:lpstr>
      <vt:lpstr> МСАДТ продолжение</vt:lpstr>
      <vt:lpstr>Аппаратура используемая для диагностики и терапии</vt:lpstr>
      <vt:lpstr>Integrated  medical  system  for  electropuncture diagnostic  and  bio-resonance  therapy  «IMEDIS-EXPERT»</vt:lpstr>
      <vt:lpstr>Материалы и методы исследования</vt:lpstr>
      <vt:lpstr>Материалы и методы исследования</vt:lpstr>
      <vt:lpstr>Клинический пример № 1</vt:lpstr>
      <vt:lpstr>Клинический пример № 1 продолжение</vt:lpstr>
      <vt:lpstr>Клинический пример № 2</vt:lpstr>
      <vt:lpstr>                       Клинический пример № 3</vt:lpstr>
      <vt:lpstr>Результаты терапии. </vt:lpstr>
      <vt:lpstr>Выводы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терапия бесплодия сочетанным методом ВРТ-БРТ.</dc:title>
  <dc:creator>Татьяна Акаева</dc:creator>
  <cp:lastModifiedBy>User</cp:lastModifiedBy>
  <cp:revision>64</cp:revision>
  <dcterms:created xsi:type="dcterms:W3CDTF">2015-04-15T20:42:07Z</dcterms:created>
  <dcterms:modified xsi:type="dcterms:W3CDTF">2017-06-27T13:36:31Z</dcterms:modified>
</cp:coreProperties>
</file>